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78" r:id="rId3"/>
    <p:sldId id="279" r:id="rId4"/>
    <p:sldId id="275" r:id="rId5"/>
    <p:sldId id="656" r:id="rId6"/>
    <p:sldId id="277" r:id="rId7"/>
    <p:sldId id="274" r:id="rId8"/>
    <p:sldId id="256" r:id="rId9"/>
    <p:sldId id="260" r:id="rId10"/>
    <p:sldId id="261" r:id="rId11"/>
    <p:sldId id="262" r:id="rId12"/>
    <p:sldId id="632" r:id="rId13"/>
    <p:sldId id="657" r:id="rId14"/>
    <p:sldId id="658" r:id="rId15"/>
    <p:sldId id="615" r:id="rId16"/>
    <p:sldId id="636" r:id="rId17"/>
    <p:sldId id="637" r:id="rId18"/>
    <p:sldId id="618" r:id="rId19"/>
    <p:sldId id="622" r:id="rId20"/>
    <p:sldId id="627" r:id="rId21"/>
    <p:sldId id="650" r:id="rId22"/>
    <p:sldId id="641" r:id="rId23"/>
    <p:sldId id="639" r:id="rId24"/>
    <p:sldId id="642" r:id="rId25"/>
    <p:sldId id="643" r:id="rId26"/>
    <p:sldId id="646" r:id="rId27"/>
    <p:sldId id="647" r:id="rId28"/>
    <p:sldId id="649" r:id="rId29"/>
    <p:sldId id="653" r:id="rId30"/>
    <p:sldId id="654" r:id="rId31"/>
    <p:sldId id="655" r:id="rId32"/>
    <p:sldId id="26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00CC"/>
    <a:srgbClr val="FFD3A7"/>
    <a:srgbClr val="65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1EA35-6367-47C9-8EAA-D3694CFD2C4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E5146-3F90-4D05-A81C-1D96D78D1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0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31598-9BBA-B3D0-C8F9-A9BCE40A4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1F8495-AC35-4E5B-7905-FED93F3C9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8CB315-7E9D-C9DE-4E69-0B84CF04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649" y="6320347"/>
            <a:ext cx="474453" cy="365125"/>
          </a:xfr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005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65BB7-328C-14BB-FB0C-DBC0B0F21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BB7D46-03C6-37E5-B131-C9A458B55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0A3EB-95D9-5A68-22B9-29F57B28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4F311-9E73-9DAA-17F5-15A007528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D20D2-52B4-E5C0-7F93-CB1E7DD1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6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9D8999-37D5-1D2D-2BCF-79D6ECD07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7C47D-440E-21BB-6309-0154351A3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D339B6-BB1A-38B0-EFB3-2A2C56B5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C4FB01-EDE0-5831-F19E-81AE5C99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D47CB0-ED70-3B12-471E-4AC67FDF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8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213988" y="-164569"/>
            <a:ext cx="5895989" cy="81129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1442" y="-1007442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84" y="0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3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55744" y="818600"/>
            <a:ext cx="5083656" cy="6995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7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04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7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70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3" y="202368"/>
            <a:ext cx="1023459" cy="10628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37" y="0"/>
            <a:ext cx="4978963" cy="63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69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7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BCFDE-252C-EED1-6610-96DF97BC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FE17B-1EFF-C91D-1EAF-833D8831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6E9A7-D1CA-44C2-C913-9FC2696D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DC4D7B-3FBD-FE85-93CA-FC8517B0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3F5B90-C897-56EA-7FDA-6DCD7C79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62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26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451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757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08940"/>
      </p:ext>
    </p:extLst>
  </p:cSld>
  <p:clrMapOvr>
    <a:masterClrMapping/>
  </p:clrMapOvr>
  <p:transition spd="slow" advTm="5000">
    <p:cover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05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FBC70-2340-AB46-8DF0-01D97CE2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54A33B-6A98-56A1-4BED-B9FF8422D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0EB63-31D3-E042-96F6-044DC067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817D-741A-2C9C-DBDF-FA96BFDC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FFA80-F248-0FA5-BFFF-9A1E4740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2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1814F-BFBE-3BDE-E07A-CEE2D72F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5EBEAD-E3CA-6891-944F-44C8AF3C6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92B8A-CEBB-A0BB-D121-565E82F75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7D5F3C-2875-5767-3649-E036024D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F01FB6-017D-F111-E8A6-E0C1BD93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358C6E-68EC-94C5-FA32-26E5C209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DA68C-9747-40A6-812F-ED8D86C0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E30D58-AB8D-CAC3-9145-F3DD69C11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6FC3A-AAB4-0816-53BE-E32DD8BDF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DF3DFB-883C-B50C-1BB1-BA71019DF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CD18FF-560E-2AF3-31B8-B3903E11A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8EF67B-D3F8-F18E-CC5F-77602E4A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8E57D3-D674-B167-7A35-AA68751C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57D9D5-B2FE-3291-139A-69E4895C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0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0A852-F6FF-3B2B-A38B-9D93F295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58C66B-C4AB-BA35-7770-188C77A6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986BF2-08D0-4C01-0483-149C4D8E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8CCA28-1001-6FF1-783E-B9C92BD2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9D0EC9-24F4-EF18-0ECE-CDF34770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B3F216-1DC7-86BD-6E36-68BA6F6E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A168FD-78E1-A344-B950-D1AFEE25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1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1254-A43A-A74B-3C13-72DA70BA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63C333-35D8-C13C-13EA-3C77DA80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E48FE3-A325-223F-3E74-A0F085BE0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B9D589-F87B-6ACD-7651-694576BE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E9F26-EE55-44DB-2AE6-4195A3E2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22978-829C-1FDD-09A0-162DFD57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3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21E5D-D480-BDEF-33D2-46C3419D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A29657-1694-E657-6F39-CB0F236C7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6188F5-FC31-9735-475C-D7D958D22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BEA5D-DDD0-F469-F6B2-3905B054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AC3C1-BBB0-766D-AD25-847995CE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E4984-1DF4-FDB6-0284-3E4410BF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3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77FA1-90D8-0CE0-6716-536A46B0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814CB6-644B-61AD-F024-F8066505F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26542-B0DF-0CF7-ED7A-85CDCDA13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A79B3-C00A-73DE-F206-543D7825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421746-7F97-1CF7-8A37-CB61F5B79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9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vikchas.ru/" TargetMode="External"/><Relationship Id="rId2" Type="http://schemas.openxmlformats.org/officeDocument/2006/relationships/hyperlink" Target="mailto:u2007u@ya.ru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27853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C3F221F-8830-4B51-8E82-848CFB765C9F}"/>
              </a:ext>
            </a:extLst>
          </p:cNvPr>
          <p:cNvGrpSpPr/>
          <p:nvPr/>
        </p:nvGrpSpPr>
        <p:grpSpPr>
          <a:xfrm>
            <a:off x="496864" y="362425"/>
            <a:ext cx="2570927" cy="1135892"/>
            <a:chOff x="268947" y="310366"/>
            <a:chExt cx="2717141" cy="121839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010D81C-AB73-41D1-BE84-07DEEB40B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9" t="22333" r="24712" b="8310"/>
            <a:stretch/>
          </p:blipFill>
          <p:spPr>
            <a:xfrm>
              <a:off x="268947" y="310366"/>
              <a:ext cx="902736" cy="121839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CFF861E-B3FE-45C1-A7B7-D4C9EF848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17" r="3871"/>
            <a:stretch/>
          </p:blipFill>
          <p:spPr>
            <a:xfrm>
              <a:off x="1171683" y="442233"/>
              <a:ext cx="1814405" cy="95466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1FDCF7-9B65-4EBA-81AD-CCE73386C7C6}"/>
              </a:ext>
            </a:extLst>
          </p:cNvPr>
          <p:cNvSpPr txBox="1"/>
          <p:nvPr/>
        </p:nvSpPr>
        <p:spPr>
          <a:xfrm>
            <a:off x="2059535" y="1972906"/>
            <a:ext cx="8635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искусственный интеллект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3017F-372D-4D4F-A9E9-058E5AEE60AD}"/>
              </a:ext>
            </a:extLst>
          </p:cNvPr>
          <p:cNvSpPr txBox="1"/>
          <p:nvPr/>
        </p:nvSpPr>
        <p:spPr>
          <a:xfrm>
            <a:off x="5111745" y="5789211"/>
            <a:ext cx="38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Екатеринбург 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5002D7-FF75-46DF-B007-57ED5AEB2F61}"/>
              </a:ext>
            </a:extLst>
          </p:cNvPr>
          <p:cNvSpPr txBox="1"/>
          <p:nvPr/>
        </p:nvSpPr>
        <p:spPr>
          <a:xfrm>
            <a:off x="9113967" y="344660"/>
            <a:ext cx="2500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КАФЕДРА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ШАХМАТНОГО ИСКУССТВА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КОМПЬЮТЕРНОЙ 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4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58809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1987273" y="4607474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55CC8-2AE8-442D-92DA-1E27F27D8638}"/>
              </a:ext>
            </a:extLst>
          </p:cNvPr>
          <p:cNvSpPr txBox="1"/>
          <p:nvPr/>
        </p:nvSpPr>
        <p:spPr>
          <a:xfrm>
            <a:off x="358588" y="191040"/>
            <a:ext cx="11579621" cy="225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искусственный интеллект?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Мнение директора Института системного программирования РАН РФ,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доктора физико-математических наук, академика РАН РФ, профессора РАН РФ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Аветисян А. И. –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ИИ это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технология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0C844-D463-48D5-8823-28C9FFF0FEB7}"/>
              </a:ext>
            </a:extLst>
          </p:cNvPr>
          <p:cNvSpPr txBox="1"/>
          <p:nvPr/>
        </p:nvSpPr>
        <p:spPr>
          <a:xfrm>
            <a:off x="129882" y="2698376"/>
            <a:ext cx="3515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ИИ это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 - </a:t>
            </a:r>
          </a:p>
        </p:txBody>
      </p:sp>
      <p:pic>
        <p:nvPicPr>
          <p:cNvPr id="8" name="IT_технология_ИИ">
            <a:hlinkClick r:id="" action="ppaction://media"/>
            <a:extLst>
              <a:ext uri="{FF2B5EF4-FFF2-40B4-BE49-F238E27FC236}">
                <a16:creationId xmlns:a16="http://schemas.microsoft.com/office/drawing/2014/main" id="{686556ED-0A6D-4D09-B9FA-073D231D2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7588" y="2180377"/>
            <a:ext cx="6858000" cy="3505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2D9A33-5C0A-B893-B316-16C22850364E}"/>
              </a:ext>
            </a:extLst>
          </p:cNvPr>
          <p:cNvSpPr txBox="1"/>
          <p:nvPr/>
        </p:nvSpPr>
        <p:spPr>
          <a:xfrm>
            <a:off x="252909" y="3598452"/>
            <a:ext cx="33088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ИИ это программа для ЭВМ и данные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82BEE9F-3710-3B96-4330-33A3C320DF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138C74-9540-4C49-B350-BE1DC2D9A3A5}"/>
              </a:ext>
            </a:extLst>
          </p:cNvPr>
          <p:cNvSpPr/>
          <p:nvPr/>
        </p:nvSpPr>
        <p:spPr>
          <a:xfrm>
            <a:off x="582707" y="390526"/>
            <a:ext cx="10838328" cy="452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spcAft>
                <a:spcPts val="500"/>
              </a:spcAft>
              <a:defRPr/>
            </a:pPr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программы, которые сегодня относят к классу интеллектуальных, никакого отношения к ИИ не имеют, они образуют </a:t>
            </a:r>
            <a:r>
              <a:rPr lang="ru-RU" sz="33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ИИ</a:t>
            </a:r>
            <a:r>
              <a:rPr lang="ru-RU" sz="33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49580" algn="just">
              <a:spcAft>
                <a:spcPts val="800"/>
              </a:spcAft>
              <a:defRPr/>
            </a:pPr>
            <a:r>
              <a:rPr lang="ru-RU" sz="3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ИИ образуют то, что принято называть </a:t>
            </a:r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слабый искусственный интеллект</a:t>
            </a:r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  <a:defRPr/>
            </a:pPr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настоящее время стало понятным, что будущее за</a:t>
            </a:r>
          </a:p>
          <a:p>
            <a:pPr lvl="0" algn="just">
              <a:spcAft>
                <a:spcPts val="800"/>
              </a:spcAft>
              <a:defRPr/>
            </a:pPr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сильным искусственным интеллектом</a:t>
            </a:r>
            <a:r>
              <a:rPr lang="ru-RU" sz="33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spcAft>
                <a:spcPts val="800"/>
              </a:spcAft>
              <a:defRPr/>
            </a:pPr>
            <a:r>
              <a:rPr lang="ru-RU" sz="33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33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технологиями, которых пока еще нет</a:t>
            </a:r>
            <a:r>
              <a:rPr lang="ru-RU" sz="3300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300" i="1" u="sng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CC3089E-8332-819F-12B6-F3875A05A1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62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277216" y="162963"/>
            <a:ext cx="11684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Концептуально определились с искусственным интеллектом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ИЗУЧАТЬ ИИ?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Интернет, 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КНИГИ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Интернет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EEE653-B5A5-0E55-FE69-B83892730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077D16-928C-4944-BC97-8F095D1C4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12" y="1787490"/>
            <a:ext cx="2999072" cy="4410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F6E95C-6A4F-4019-ACA0-35228949C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13545"/>
            <a:ext cx="3178634" cy="45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1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277216" y="162963"/>
            <a:ext cx="1168441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мозг и 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занимаясь ИИ утверждают, что они занимаются моделирование головного мозга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Так-ли это? </a:t>
            </a:r>
          </a:p>
          <a:p>
            <a:pPr lvl="0" algn="just"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 головного мозга  были обнаружены 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1837 году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Яном Пуркине. В 1943 году математиками Уолтером Питтсом и Уорреном Маккалоу была представлена математическая модель электронного «нейрона».  </a:t>
            </a:r>
          </a:p>
          <a:p>
            <a:pPr lvl="0" algn="just"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Руководитель DeepSeek, Лян Вэньфэн, заявил о том, что их искусственный интеллект был создан на основе советских технологий академика Виктором Глушковым. </a:t>
            </a:r>
          </a:p>
          <a:p>
            <a:pPr lvl="0" algn="just"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В.М. Глушков указывал на то, что нейроны 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головного мозга представляют собой не чисто дискретные элементы, они аналого-цифровые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Действительно, в нейроне головного мозга идет непрерывный хим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изм. </a:t>
            </a:r>
          </a:p>
          <a:p>
            <a:pPr lvl="0" algn="just"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Аналог искусственного нейрона в искусственной нейронной сети не является адекватной моделью нейрона головного мозга, следовательно искусственная нейронная сеть и её функционирование не соответствует устройству и функционированию головного мозга. </a:t>
            </a:r>
          </a:p>
          <a:p>
            <a:pPr lvl="0" algn="just"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Утверждения специалистов по ИИ, что их искусственная нейронная сеть моделирует головной мозг – это  не так.  Искусственная нейронная сеть представляет алгоритмическую структуру и если головной мозг функционирует также, т.е. алгоритмически.  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Тогда Мы с вами роботы, но это не так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EEE653-B5A5-0E55-FE69-B83892730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2BEF10-503C-4C8F-AFF4-3CFE8ADE2AF3}"/>
              </a:ext>
            </a:extLst>
          </p:cNvPr>
          <p:cNvSpPr/>
          <p:nvPr/>
        </p:nvSpPr>
        <p:spPr>
          <a:xfrm>
            <a:off x="2098333" y="5056610"/>
            <a:ext cx="96467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настоящего времени нет понимания того, что такое головной мозг и как он функционирует. Это далекое будущие.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А искусственный интеллект это алгоритмическая информационная технология, т.е. это программа для ЭВМ.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ИИ это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выдающие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достижении информационных технологий, информатики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24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8D1634-08F0-4D6F-B7B7-FF45B9A501DC}"/>
              </a:ext>
            </a:extLst>
          </p:cNvPr>
          <p:cNvSpPr/>
          <p:nvPr/>
        </p:nvSpPr>
        <p:spPr>
          <a:xfrm>
            <a:off x="188690" y="616573"/>
            <a:ext cx="11520672" cy="545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0000"/>
              </a:lnSpc>
              <a:defRPr/>
            </a:pPr>
            <a:endParaRPr lang="ru-RU" sz="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Любая ЭВМ создает на выходе данные и всё.</a:t>
            </a:r>
          </a:p>
          <a:p>
            <a:pPr indent="450215" algn="just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Применение ЭВМ принято всеми, и устранить данное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достижение интеллекта человека нельзя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компании 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artner (исследовательская компания (США), которая специализируется на изучении рынка информационных технологий) в настоящее время в мире работает: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персональных компьютеров более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миллиардов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мобильных устройств более 14 миллиардов, ожидается к 2025 году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18,22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миллиарда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общественно известных суперкомпьютеров около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серверов, если считать по 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Р-адресам, (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IPv4, полагая один сервер, один  </a:t>
            </a:r>
            <a:r>
              <a:rPr lang="en-US" sz="24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-адрес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миллиарда</a:t>
            </a: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defRPr/>
            </a:pPr>
            <a:r>
              <a:rPr lang="ru-RU" sz="24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десятки миллиардов ЭВМ создают (оцените сами) сотни, или тысячи миллиардов данных. 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EE407-2174-41BA-8704-BE567877B544}"/>
              </a:ext>
            </a:extLst>
          </p:cNvPr>
          <p:cNvSpPr txBox="1"/>
          <p:nvPr/>
        </p:nvSpPr>
        <p:spPr>
          <a:xfrm>
            <a:off x="1204111" y="218754"/>
            <a:ext cx="95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- ЭВМ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450EEC8-7B0F-197B-4BFB-4B946F226F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19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277216" y="162963"/>
            <a:ext cx="1168441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ИИ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1943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- математическая модель биологического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предложена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Уорреном Мак - Каллоком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(нейробиолог)  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Уолтером Питтсом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(логик);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1950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-  американский нейрофизиолог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Фрэнк Розенблатт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математическую модель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перцептрон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Перцептрон стал одной из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моделей нейросетей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«Марк-1» — первым в мире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нейрокомпьютером.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На 2-х месячном семинаре в Дартмуте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Великобритания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летом 1956 года определена новая наука «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ИИ не получил широкого применения из-за большого времени решения задач.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Проблема могла быть решена при увеличение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быстродействия ЭВМ.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6EEE653-B5A5-0E55-FE69-B83892730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3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27F3AF-097E-4416-8B32-93B1A4F62C78}"/>
              </a:ext>
            </a:extLst>
          </p:cNvPr>
          <p:cNvSpPr/>
          <p:nvPr/>
        </p:nvSpPr>
        <p:spPr>
          <a:xfrm>
            <a:off x="1649506" y="417400"/>
            <a:ext cx="101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достижения ИИ связаны с быстродействием ЭВМ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69F836-120B-42CA-B463-7485CE54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</a:blip>
          <a:srcRect t="1861" b="2944"/>
          <a:stretch/>
        </p:blipFill>
        <p:spPr>
          <a:xfrm>
            <a:off x="2294207" y="940620"/>
            <a:ext cx="7650435" cy="4361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0A79D8-5DFD-48EB-9504-548583C5A7E3}"/>
              </a:ext>
            </a:extLst>
          </p:cNvPr>
          <p:cNvSpPr txBox="1"/>
          <p:nvPr/>
        </p:nvSpPr>
        <p:spPr>
          <a:xfrm>
            <a:off x="2227152" y="5425021"/>
            <a:ext cx="8768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Стало понятно, для ИИ необходимы суперэвм и они появились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D217AF6-D590-1A0C-7239-49C7368D24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77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-5584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B10DC4A-F5FF-432F-8800-C2034C564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496" y="67994"/>
            <a:ext cx="886561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Суперкомпьютеры для ИИ</a:t>
            </a:r>
            <a:endParaRPr kumimoji="0" lang="ru-RU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B8FCE9C6-3FFB-43EB-912E-CECB798CE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083196"/>
              </p:ext>
            </p:extLst>
          </p:nvPr>
        </p:nvGraphicFramePr>
        <p:xfrm>
          <a:off x="2328661" y="689766"/>
          <a:ext cx="8043248" cy="3594089"/>
        </p:xfrm>
        <a:graphic>
          <a:graphicData uri="http://schemas.openxmlformats.org/drawingml/2006/table">
            <a:tbl>
              <a:tblPr firstRow="1" firstCol="1" bandRow="1"/>
              <a:tblGrid>
                <a:gridCol w="3582986">
                  <a:extLst>
                    <a:ext uri="{9D8B030D-6E8A-4147-A177-3AD203B41FA5}">
                      <a16:colId xmlns:a16="http://schemas.microsoft.com/office/drawing/2014/main" val="4151069370"/>
                    </a:ext>
                  </a:extLst>
                </a:gridCol>
                <a:gridCol w="1436205">
                  <a:extLst>
                    <a:ext uri="{9D8B030D-6E8A-4147-A177-3AD203B41FA5}">
                      <a16:colId xmlns:a16="http://schemas.microsoft.com/office/drawing/2014/main" val="2664251844"/>
                    </a:ext>
                  </a:extLst>
                </a:gridCol>
                <a:gridCol w="1944167">
                  <a:extLst>
                    <a:ext uri="{9D8B030D-6E8A-4147-A177-3AD203B41FA5}">
                      <a16:colId xmlns:a16="http://schemas.microsoft.com/office/drawing/2014/main" val="1944076489"/>
                    </a:ext>
                  </a:extLst>
                </a:gridCol>
                <a:gridCol w="1079890">
                  <a:extLst>
                    <a:ext uri="{9D8B030D-6E8A-4147-A177-3AD203B41FA5}">
                      <a16:colId xmlns:a16="http://schemas.microsoft.com/office/drawing/2014/main" val="503585601"/>
                    </a:ext>
                  </a:extLst>
                </a:gridCol>
              </a:tblGrid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Местоположение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56057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SUPERCOMPUTER FUGAKU 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Япония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22342"/>
                  </a:ext>
                </a:extLst>
              </a:tr>
              <a:tr h="5685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SUMMIT IBM POWER SYSTEMS AC92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286067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SIERRA IBM POWER SYSTEMS S922LC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095296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SUNWAY TAIHULIGHT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Китай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603932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SELENE NVIDIA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771285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Червоненкис «Яндекс»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1547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E88EB2-1C82-43F9-9611-50F589B73CF6}"/>
                  </a:ext>
                </a:extLst>
              </p:cNvPr>
              <p:cNvSpPr txBox="1"/>
              <p:nvPr/>
            </p:nvSpPr>
            <p:spPr>
              <a:xfrm>
                <a:off x="311686" y="4429918"/>
                <a:ext cx="10882269" cy="711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Мощность измеряют во «флопсах» (FLOPS) — количестве операций с числами с плавающей точкой в секунду.  Величина </a:t>
                </a:r>
                <a:r>
                  <a:rPr kumimoji="0" lang="ru-RU" alt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PFLOPS</a:t>
                </a:r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(«петафлопс») —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«флопс».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E88EB2-1C82-43F9-9611-50F589B7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6" y="4429918"/>
                <a:ext cx="10882269" cy="711413"/>
              </a:xfrm>
              <a:prstGeom prst="rect">
                <a:avLst/>
              </a:prstGeom>
              <a:blipFill>
                <a:blip r:embed="rId2"/>
                <a:stretch>
                  <a:fillRect l="-560" t="-5172" b="-155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B7F06AB-0877-426C-B97D-C0729A71EF3E}"/>
                  </a:ext>
                </a:extLst>
              </p:cNvPr>
              <p:cNvSpPr/>
              <p:nvPr/>
            </p:nvSpPr>
            <p:spPr>
              <a:xfrm>
                <a:off x="2117430" y="5141331"/>
                <a:ext cx="9762884" cy="1454244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Моделирование 1 сек. активности 1% мозга на суперкомпьютере Sunway Taihulight (КНР) занимает около 4 минут машинного времени. Содержит 10,5 млн процессорных ядер, занимает </a:t>
                </a:r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1000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kumimoji="0" lang="ru-RU" sz="2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площади и потребляет </a:t>
                </a:r>
                <a:r>
                  <a:rPr kumimoji="0" lang="ru-RU" sz="2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 16 МВт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B7F06AB-0877-426C-B97D-C0729A71EF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430" y="5141331"/>
                <a:ext cx="9762884" cy="1454244"/>
              </a:xfrm>
              <a:prstGeom prst="rect">
                <a:avLst/>
              </a:prstGeom>
              <a:blipFill>
                <a:blip r:embed="rId3"/>
                <a:stretch>
                  <a:fillRect l="-811" t="-2510" r="-749" b="-71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48D41C9-87FB-AFDC-0CFA-ECE970C543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26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6B3FCE-2176-4F8A-805A-76251E41803B}"/>
              </a:ext>
            </a:extLst>
          </p:cNvPr>
          <p:cNvSpPr/>
          <p:nvPr/>
        </p:nvSpPr>
        <p:spPr>
          <a:xfrm>
            <a:off x="3576918" y="28343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 и компьютерная модель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D99D6A64-32DD-4909-ABC0-D07C2BF320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4075291"/>
                  </p:ext>
                </p:extLst>
              </p:nvPr>
            </p:nvGraphicFramePr>
            <p:xfrm>
              <a:off x="1103662" y="1199369"/>
              <a:ext cx="9329206" cy="278987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03235">
                      <a:extLst>
                        <a:ext uri="{9D8B030D-6E8A-4147-A177-3AD203B41FA5}">
                          <a16:colId xmlns:a16="http://schemas.microsoft.com/office/drawing/2014/main" val="3317859552"/>
                        </a:ext>
                      </a:extLst>
                    </a:gridCol>
                    <a:gridCol w="3731682">
                      <a:extLst>
                        <a:ext uri="{9D8B030D-6E8A-4147-A177-3AD203B41FA5}">
                          <a16:colId xmlns:a16="http://schemas.microsoft.com/office/drawing/2014/main" val="2818831436"/>
                        </a:ext>
                      </a:extLst>
                    </a:gridCol>
                    <a:gridCol w="2694289">
                      <a:extLst>
                        <a:ext uri="{9D8B030D-6E8A-4147-A177-3AD203B41FA5}">
                          <a16:colId xmlns:a16="http://schemas.microsoft.com/office/drawing/2014/main" val="563762745"/>
                        </a:ext>
                      </a:extLst>
                    </a:gridCol>
                  </a:tblGrid>
                  <a:tr h="11439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Суперкомпьютер с производительностью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3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20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23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Flops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Человеческий мозг</a:t>
                          </a:r>
                        </a:p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460164"/>
                      </a:ext>
                    </a:extLst>
                  </a:tr>
                  <a:tr h="73582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Занимаемый объем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4х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0,0015 м3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68761"/>
                      </a:ext>
                    </a:extLst>
                  </a:tr>
                  <a:tr h="7919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Энергопотребление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ГВатт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Ватт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5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D99D6A64-32DD-4909-ABC0-D07C2BF320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4075291"/>
                  </p:ext>
                </p:extLst>
              </p:nvPr>
            </p:nvGraphicFramePr>
            <p:xfrm>
              <a:off x="1103662" y="1199369"/>
              <a:ext cx="9329206" cy="278987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03235">
                      <a:extLst>
                        <a:ext uri="{9D8B030D-6E8A-4147-A177-3AD203B41FA5}">
                          <a16:colId xmlns:a16="http://schemas.microsoft.com/office/drawing/2014/main" val="3317859552"/>
                        </a:ext>
                      </a:extLst>
                    </a:gridCol>
                    <a:gridCol w="3731682">
                      <a:extLst>
                        <a:ext uri="{9D8B030D-6E8A-4147-A177-3AD203B41FA5}">
                          <a16:colId xmlns:a16="http://schemas.microsoft.com/office/drawing/2014/main" val="2818831436"/>
                        </a:ext>
                      </a:extLst>
                    </a:gridCol>
                    <a:gridCol w="2694289">
                      <a:extLst>
                        <a:ext uri="{9D8B030D-6E8A-4147-A177-3AD203B41FA5}">
                          <a16:colId xmlns:a16="http://schemas.microsoft.com/office/drawing/2014/main" val="563762745"/>
                        </a:ext>
                      </a:extLst>
                    </a:gridCol>
                  </a:tblGrid>
                  <a:tr h="11439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814" t="-4255" r="-72757" b="-14521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Человеческий мозг</a:t>
                          </a:r>
                        </a:p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460164"/>
                      </a:ext>
                    </a:extLst>
                  </a:tr>
                  <a:tr h="8229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Занимаемый объем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7814" t="-144118" r="-72757" b="-100735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0,0015 м3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68761"/>
                      </a:ext>
                    </a:extLst>
                  </a:tr>
                  <a:tr h="8229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Энергопотребление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ГВатт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Ватт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5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24347C1-0931-4251-801F-A4E5EA9CCD02}"/>
                  </a:ext>
                </a:extLst>
              </p:cNvPr>
              <p:cNvSpPr/>
              <p:nvPr/>
            </p:nvSpPr>
            <p:spPr>
              <a:xfrm>
                <a:off x="1054580" y="3851551"/>
                <a:ext cx="9712031" cy="16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Технологический предел микропроцессорной элементной базы: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частота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Гц (сейчас уже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Гц);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топологический размер - 3~5 нм (сейчас уже 7~10 нм).</a:t>
                </a:r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24347C1-0931-4251-801F-A4E5EA9CCD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80" y="3851551"/>
                <a:ext cx="9712031" cy="1687963"/>
              </a:xfrm>
              <a:prstGeom prst="rect">
                <a:avLst/>
              </a:prstGeom>
              <a:blipFill>
                <a:blip r:embed="rId3"/>
                <a:stretch>
                  <a:fillRect l="-1004" b="-7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D95A20A-13E4-4C88-8D9F-2E23728851EB}"/>
              </a:ext>
            </a:extLst>
          </p:cNvPr>
          <p:cNvSpPr/>
          <p:nvPr/>
        </p:nvSpPr>
        <p:spPr>
          <a:xfrm>
            <a:off x="2219189" y="5646278"/>
            <a:ext cx="9197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 моделей естественного интеллекта под вопросом.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358FF62-1ECB-3263-8876-B177C90DE8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02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5022FC-A76D-4AAC-9F8D-B447C8FB6787}"/>
              </a:ext>
            </a:extLst>
          </p:cNvPr>
          <p:cNvSpPr/>
          <p:nvPr/>
        </p:nvSpPr>
        <p:spPr>
          <a:xfrm>
            <a:off x="623047" y="259955"/>
            <a:ext cx="1139584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наконец, наша современность это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LLM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 algn="ctr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большие языковые модели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language models -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LLM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Языковые модели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системы, алгоритмы, которые присваивают вероятности последовательностям текста. Получив исходный текст, они используют эти вероятности для создания нового текста. 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языковые модели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(LLM) - такие как системы GPT, представляют собой языковые модели, использующие гигантские искусственные нейронные сети. </a:t>
            </a:r>
          </a:p>
          <a:p>
            <a:pPr algn="just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(Generative Pretrained Transformer) - генеративный пред обученный трансформер - архитектура глубоких нейронных сетей, предназначенная для обработки последовательностей, которая чаще всего используется в больших языковых моделях. 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618BF989-968A-4E85-F3BC-99D447DB2D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0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75676" y="-12192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4188E57E-4838-4696-882A-90D01E5C4727}" type="slidenum">
                <a:rPr kumimoji="0" lang="ru-RU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fld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6D98F-BECC-4857-B270-0E8DA386421D}"/>
              </a:ext>
            </a:extLst>
          </p:cNvPr>
          <p:cNvSpPr txBox="1"/>
          <p:nvPr/>
        </p:nvSpPr>
        <p:spPr>
          <a:xfrm flipH="1">
            <a:off x="509184" y="262249"/>
            <a:ext cx="11324984" cy="538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Часовских Виктор Петрович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технических наук, профессор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 Академии военных наук</a:t>
            </a:r>
          </a:p>
          <a:p>
            <a:pPr lvl="0" algn="ctr">
              <a:lnSpc>
                <a:spcPct val="120000"/>
              </a:lnSpc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 Российской академии </a:t>
            </a:r>
            <a:r>
              <a:rPr lang="ru-RU" sz="2800" dirty="0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естествознания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Дважды лауреат премии Губернатора Свердловской области в сфере информационных технологий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 и соавтор 18 монографий, 14 учебников, 390 научных статей, 68 свидетельств о Государственной регистрации программ и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 данных для ЭВМ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F814DC-504E-4780-BD0A-ADF7CFE432E1}"/>
              </a:ext>
            </a:extLst>
          </p:cNvPr>
          <p:cNvSpPr/>
          <p:nvPr/>
        </p:nvSpPr>
        <p:spPr>
          <a:xfrm>
            <a:off x="5103265" y="5659580"/>
            <a:ext cx="252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u2007u@ya.ru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vikchas.ru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61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DC0BC8-A6BD-41FD-A9CE-2A9B8AE119C8}"/>
              </a:ext>
            </a:extLst>
          </p:cNvPr>
          <p:cNvSpPr/>
          <p:nvPr/>
        </p:nvSpPr>
        <p:spPr>
          <a:xfrm>
            <a:off x="416055" y="449742"/>
            <a:ext cx="6702985" cy="52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GPT-3 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17.5 миллиардов параметров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GPT- 4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1.76 триллиона параметров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WuDao 2.0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1,76 триллиона параметров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17,5 триллиона параметров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суперкомпьютера Stargate с поддержкой ИИ $100 млрд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5 гигаватт энергии, запланировано пять таких суперкомпьютеров на территории США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DeepSeek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671 миллиардов параметров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DDC60B-6DA2-4CCD-938C-836534FB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040" y="1359010"/>
            <a:ext cx="4278621" cy="24962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0AC594-411F-4614-B7E3-A598FF62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637" y="4722855"/>
            <a:ext cx="7425572" cy="1938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176772-3F9B-49DA-BBF6-AADC8F6B40DE}"/>
              </a:ext>
            </a:extLst>
          </p:cNvPr>
          <p:cNvSpPr txBox="1"/>
          <p:nvPr/>
        </p:nvSpPr>
        <p:spPr>
          <a:xfrm>
            <a:off x="4038250" y="303679"/>
            <a:ext cx="789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Языковые модели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генеративный предварительно обученный трансформер)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3EB30B0-9257-F8B5-0034-626C841E51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33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14318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A35B02-3226-4B3B-B4FD-41554BB0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36" y="603557"/>
            <a:ext cx="8376589" cy="48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28319" y="1878086"/>
            <a:ext cx="3133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– 200га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Охлаждение – 2 мл. 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16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Гват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03440-DC1C-4DA3-82DD-5C1DAECF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968" y="603557"/>
            <a:ext cx="2578875" cy="6832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50899CB-1982-8F52-E17A-6552D3CD26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92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-1548"/>
            <a:ext cx="12192000" cy="6750423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B71AB3-4458-46A4-B422-194ACBED5599}"/>
              </a:ext>
            </a:extLst>
          </p:cNvPr>
          <p:cNvSpPr/>
          <p:nvPr/>
        </p:nvSpPr>
        <p:spPr>
          <a:xfrm>
            <a:off x="636238" y="347659"/>
            <a:ext cx="1055017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на апрель 2024 года, в общем парке суперкомпьютеров по странам было следующее количество машин:</a:t>
            </a:r>
          </a:p>
          <a:p>
            <a:pPr algn="ctr">
              <a:spcAft>
                <a:spcPts val="60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Саудовская Аравия -7;  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 – 7;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Бразилия — 9; 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Япония — 32; 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Германия — 36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Китай — 104; 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США — 161. 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5DEFF4-382E-4B6B-B66B-D57B48B1E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5" y="1811465"/>
            <a:ext cx="7049111" cy="435139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444884B-D946-AF0A-F693-39BA22C7EF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421341" y="272010"/>
            <a:ext cx="11628820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000" dirty="0"/>
              <a:t>В марте 2025 года появилось сообщение о </a:t>
            </a:r>
            <a:r>
              <a:rPr lang="en-US" sz="3000" dirty="0"/>
              <a:t>GPT-4 </a:t>
            </a:r>
            <a:r>
              <a:rPr lang="ru-RU" sz="3000" dirty="0"/>
              <a:t>на русском языке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0546C3-0CF3-45B1-934A-AE0425CB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30" y="945157"/>
            <a:ext cx="6884247" cy="49960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894CB5-85FD-4528-A1A7-ADE7F741161B}"/>
              </a:ext>
            </a:extLst>
          </p:cNvPr>
          <p:cNvSpPr txBox="1"/>
          <p:nvPr/>
        </p:nvSpPr>
        <p:spPr>
          <a:xfrm>
            <a:off x="3529434" y="6139155"/>
            <a:ext cx="4229903" cy="400110"/>
          </a:xfrm>
          <a:prstGeom prst="rect">
            <a:avLst/>
          </a:prstGeom>
          <a:solidFill>
            <a:srgbClr val="CCCC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Странная забота США о России</a:t>
            </a:r>
            <a:r>
              <a:rPr lang="ru-RU" sz="2000" b="1" dirty="0">
                <a:solidFill>
                  <a:srgbClr val="7030A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dobe Fan Heiti Std B" panose="020B0700000000000000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0AAF863-65A2-F6B6-BA9E-D7D36A961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C62C1-9217-8ECB-8B82-65A89C8FCE90}"/>
              </a:ext>
            </a:extLst>
          </p:cNvPr>
          <p:cNvSpPr txBox="1"/>
          <p:nvPr/>
        </p:nvSpPr>
        <p:spPr>
          <a:xfrm>
            <a:off x="618309" y="988971"/>
            <a:ext cx="166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</a:p>
        </p:txBody>
      </p:sp>
    </p:spTree>
    <p:extLst>
      <p:ext uri="{BB962C8B-B14F-4D97-AF65-F5344CB8AC3E}">
        <p14:creationId xmlns:p14="http://schemas.microsoft.com/office/powerpoint/2010/main" val="1383791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Путин о платформах">
            <a:hlinkClick r:id="" action="ppaction://media"/>
            <a:extLst>
              <a:ext uri="{FF2B5EF4-FFF2-40B4-BE49-F238E27FC236}">
                <a16:creationId xmlns:a16="http://schemas.microsoft.com/office/drawing/2014/main" id="{7636AF0B-F42D-4B1E-9A36-E89EE172D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2503" y="1778999"/>
            <a:ext cx="7772400" cy="3840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400594" y="398803"/>
            <a:ext cx="11321144" cy="64698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свой ИИ, свои платформы, свои нейронные сети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CAFD501-324A-DCAB-1AB6-E333162F06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2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8110AC-4E87-469D-A7A8-A0270BE8BFBA}"/>
              </a:ext>
            </a:extLst>
          </p:cNvPr>
          <p:cNvSpPr/>
          <p:nvPr/>
        </p:nvSpPr>
        <p:spPr>
          <a:xfrm>
            <a:off x="409304" y="422598"/>
            <a:ext cx="1147072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7188" algn="just">
              <a:defRPr/>
            </a:pPr>
            <a:r>
              <a:rPr lang="ru-RU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университете ведётся подготовка специалистов по направлениям 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ориентацией на искусственный интеллект.</a:t>
            </a:r>
          </a:p>
          <a:p>
            <a:pPr lvl="0" indent="357188" algn="just"/>
            <a:r>
              <a:rPr lang="ru-RU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располагает материальной базой, высоко квалифицированными специалистами в ИИ, выполняемыми НИР в сфере ИИ, практическим опытом подготовки по направлению  </a:t>
            </a:r>
          </a:p>
          <a:p>
            <a:pPr lvl="0" algn="ctr"/>
            <a:r>
              <a:rPr lang="ru-RU" sz="3200" b="1" dirty="0">
                <a:solidFill>
                  <a:srgbClr val="E9713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ОБЕСПЕЧЕНИЕ И АДМИНИСТРИРОВАНИЕ СИСТЕМ ИСКУССТВЕННОГО ИНТЕЛЛЕКТА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ctr"/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 можно посмотреть на сайте </a:t>
            </a:r>
            <a:r>
              <a:rPr lang="en-US" sz="2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vikchas.ru</a:t>
            </a:r>
            <a:r>
              <a:rPr lang="ru-RU" sz="2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разделе «Абитуриенту»</a:t>
            </a:r>
            <a:r>
              <a:rPr lang="en-US" sz="2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i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80B0C7B-B3D6-4BF3-3AE9-B1FDE5C9E6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99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E80A1-EB18-43F8-87F9-0BB837C87B9E}"/>
              </a:ext>
            </a:extLst>
          </p:cNvPr>
          <p:cNvSpPr txBox="1"/>
          <p:nvPr/>
        </p:nvSpPr>
        <p:spPr>
          <a:xfrm>
            <a:off x="503359" y="386967"/>
            <a:ext cx="11232132" cy="507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в искусственном интеллекте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ЭВМ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настоящее время в 10-нм процессоре Apple A11 Bionic содержится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млрд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транзисторов, а в 7-нм Apple A13 Bionic — 8.5 млрд транзисторов.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микросхемы - так называемые Multi Bridge Channel FET. К 2035 году на одной микросхеме разместятся более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трех триллионов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транзисторов.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Быстродействие ЭВМ резко увеличиться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EDA251-4446-8195-F51A-BA758F4A9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647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BA43E-91F7-44B7-B942-3B3C3FC4B22C}"/>
              </a:ext>
            </a:extLst>
          </p:cNvPr>
          <p:cNvSpPr txBox="1"/>
          <p:nvPr/>
        </p:nvSpPr>
        <p:spPr>
          <a:xfrm>
            <a:off x="1945341" y="750017"/>
            <a:ext cx="97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E80A1-EB18-43F8-87F9-0BB837C87B9E}"/>
              </a:ext>
            </a:extLst>
          </p:cNvPr>
          <p:cNvSpPr txBox="1"/>
          <p:nvPr/>
        </p:nvSpPr>
        <p:spPr>
          <a:xfrm>
            <a:off x="479934" y="0"/>
            <a:ext cx="1123213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Новое в искусственном интеллекте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Искусственные нейронные сети</a:t>
            </a:r>
          </a:p>
          <a:p>
            <a:pPr lvl="0"/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 нейронных сетей базируются на модели 50-годов 20-го века. Персептрон (1957).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Сети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MLP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апреле 2024 года была представлена новая архитектура нейронных сетей - сети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Колмогорова-Арнольда 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KAN)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 сети способны выполнять практически все те же задачи, что и обычные нейронные сети, но их работа гораздо более прозрачна. </a:t>
            </a:r>
          </a:p>
          <a:p>
            <a:pPr algn="just"/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основе KAN лежат математическая результаты А.Н.Колмогорова и его ученика В.И. Арнольда при решение 13 проблемы Гильберта (1956-1957).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75B5AB1-B978-E331-8074-5D75F699E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23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7104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962722" y="3769962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745929-8EB4-498A-8331-33289FD30C6E}"/>
              </a:ext>
            </a:extLst>
          </p:cNvPr>
          <p:cNvSpPr/>
          <p:nvPr/>
        </p:nvSpPr>
        <p:spPr>
          <a:xfrm>
            <a:off x="828954" y="1334205"/>
            <a:ext cx="1095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263ECC-F302-40F7-9FF7-D81EB543FB36}"/>
              </a:ext>
            </a:extLst>
          </p:cNvPr>
          <p:cNvSpPr/>
          <p:nvPr/>
        </p:nvSpPr>
        <p:spPr>
          <a:xfrm>
            <a:off x="956794" y="1685532"/>
            <a:ext cx="1087211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0C3C6C-2271-4D25-8AAD-B3FDE9675A0E}"/>
              </a:ext>
            </a:extLst>
          </p:cNvPr>
          <p:cNvSpPr/>
          <p:nvPr/>
        </p:nvSpPr>
        <p:spPr>
          <a:xfrm>
            <a:off x="435743" y="241634"/>
            <a:ext cx="1150246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 ИИ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000" dirty="0">
              <a:solidFill>
                <a:srgbClr val="36363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7188" algn="just">
              <a:spcAft>
                <a:spcPts val="0"/>
              </a:spcAft>
            </a:pP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Главные тренды развития ИИ, сегодня концентрируют именно на создании так называемых больших языковых моделей.</a:t>
            </a:r>
            <a:endParaRPr lang="ru-RU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7188" algn="just">
              <a:spcAft>
                <a:spcPts val="0"/>
              </a:spcAft>
            </a:pP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технология появилась сравнительно недавно: в 2019 году американская фирма </a:t>
            </a:r>
            <a:r>
              <a:rPr lang="en-US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OpenAI</a:t>
            </a: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создала чат- бот Chat GPT2 на базе архитектуры нейронной сети, реализующей универсальный вычислительный механизм, так называемый </a:t>
            </a:r>
            <a:r>
              <a:rPr lang="ru-RU" sz="3000" b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трансформер</a:t>
            </a: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357188" algn="just">
              <a:spcAft>
                <a:spcPts val="0"/>
              </a:spcAft>
            </a:pPr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принимает на вход набор последовательных данных (например, слов текста) и формирует на выходе другой набор данных, преобразованный по специальному многопараметрическому алгоритму.</a:t>
            </a:r>
            <a:endParaRPr lang="ru-RU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5F8DC70-C8AE-5C96-4D81-8DFB800501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85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7104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962722" y="3769962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745929-8EB4-498A-8331-33289FD30C6E}"/>
              </a:ext>
            </a:extLst>
          </p:cNvPr>
          <p:cNvSpPr/>
          <p:nvPr/>
        </p:nvSpPr>
        <p:spPr>
          <a:xfrm>
            <a:off x="828954" y="1334205"/>
            <a:ext cx="1095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263ECC-F302-40F7-9FF7-D81EB543FB36}"/>
              </a:ext>
            </a:extLst>
          </p:cNvPr>
          <p:cNvSpPr/>
          <p:nvPr/>
        </p:nvSpPr>
        <p:spPr>
          <a:xfrm>
            <a:off x="956794" y="1685532"/>
            <a:ext cx="1087211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0C3C6C-2271-4D25-8AAD-B3FDE9675A0E}"/>
              </a:ext>
            </a:extLst>
          </p:cNvPr>
          <p:cNvSpPr/>
          <p:nvPr/>
        </p:nvSpPr>
        <p:spPr>
          <a:xfrm>
            <a:off x="435743" y="241634"/>
            <a:ext cx="11320514" cy="5969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рассматривать прогноз развития ИИ на ближайшее десятилетие, то я считаю, что будет происходить постепенный переход от сравнительно общих систем, таких как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 специализированным моделям, работающим в узкой предметной области. </a:t>
            </a:r>
          </a:p>
          <a:p>
            <a:pPr lvl="0" algn="just"/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Начало такого перехода уже наблюдаем на примере китайских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DeepSeek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Благодаря суженной специализации они дают более эффективное решение при существенно меньших тратах на обучение. </a:t>
            </a:r>
          </a:p>
          <a:p>
            <a:pPr lvl="0" algn="ctr"/>
            <a:r>
              <a:rPr lang="ru-RU" sz="30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четко понимать, языковые модели типа </a:t>
            </a:r>
          </a:p>
          <a:p>
            <a:pPr lvl="0"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GPT 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это бизнес и весьма эффективный.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6507FB5-C7C2-5B62-AE44-0CC5601FB1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47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52251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4258235" y="366044"/>
            <a:ext cx="280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ЭВМ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ЧЕЛОВЕК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25670C-3F63-44D7-A10C-5ABA35C9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32" y="1359298"/>
            <a:ext cx="6763658" cy="3882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D7A1B7-3F05-4141-BCA2-F6AD649EEFFA}"/>
              </a:ext>
            </a:extLst>
          </p:cNvPr>
          <p:cNvSpPr txBox="1"/>
          <p:nvPr/>
        </p:nvSpPr>
        <p:spPr>
          <a:xfrm>
            <a:off x="358006" y="1546730"/>
            <a:ext cx="25032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Искусственный нейрон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Искусственная нейронная сеть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383FD-154B-4D2D-B47A-919AD84D1ACC}"/>
              </a:ext>
            </a:extLst>
          </p:cNvPr>
          <p:cNvSpPr txBox="1"/>
          <p:nvPr/>
        </p:nvSpPr>
        <p:spPr>
          <a:xfrm>
            <a:off x="9856070" y="1854506"/>
            <a:ext cx="2067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Головной мозг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Интеллект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Сознание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Нейронная сеть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66850FA-F8D3-46C5-BCD1-AB091EC4E9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892124-1AA3-4CE5-9088-7C9B981F46D4}"/>
              </a:ext>
            </a:extLst>
          </p:cNvPr>
          <p:cNvSpPr/>
          <p:nvPr/>
        </p:nvSpPr>
        <p:spPr>
          <a:xfrm>
            <a:off x="2412570" y="5355633"/>
            <a:ext cx="941294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нейронная сеть это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ЭВМ</a:t>
            </a:r>
          </a:p>
          <a:p>
            <a:pPr lvl="0" algn="ctr">
              <a:defRPr/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Любая программа для ЭВМ это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</a:p>
          <a:p>
            <a:pPr lvl="0" algn="ctr">
              <a:defRPr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87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7104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2962722" y="3769962"/>
            <a:ext cx="313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745929-8EB4-498A-8331-33289FD30C6E}"/>
              </a:ext>
            </a:extLst>
          </p:cNvPr>
          <p:cNvSpPr/>
          <p:nvPr/>
        </p:nvSpPr>
        <p:spPr>
          <a:xfrm>
            <a:off x="828954" y="1334205"/>
            <a:ext cx="10954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263ECC-F302-40F7-9FF7-D81EB543FB36}"/>
              </a:ext>
            </a:extLst>
          </p:cNvPr>
          <p:cNvSpPr/>
          <p:nvPr/>
        </p:nvSpPr>
        <p:spPr>
          <a:xfrm>
            <a:off x="956794" y="1685532"/>
            <a:ext cx="10872110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0C3C6C-2271-4D25-8AAD-B3FDE9675A0E}"/>
              </a:ext>
            </a:extLst>
          </p:cNvPr>
          <p:cNvSpPr/>
          <p:nvPr/>
        </p:nvSpPr>
        <p:spPr>
          <a:xfrm>
            <a:off x="435743" y="241634"/>
            <a:ext cx="1132051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 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Следует понимать, что  повсеместное использование ИИ провоцирует возможность </a:t>
            </a:r>
            <a:r>
              <a:rPr lang="ru-RU" sz="2800" b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манипулирования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его помощью человеческим </a:t>
            </a:r>
            <a:r>
              <a:rPr lang="ru-RU" sz="2800" b="1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сознанием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путем изготовления различных дипфейков и интернет-влияния на психику человека. </a:t>
            </a:r>
          </a:p>
          <a:p>
            <a:pPr lvl="0" algn="just"/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Все это потенциально порождает новый тип войн -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ментальный</a:t>
            </a:r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/>
            <a:r>
              <a:rPr lang="ru-RU" sz="2800" dirty="0">
                <a:solidFill>
                  <a:srgbClr val="36363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Если в классических битвах целью является уничтожение живой силы и инфраструктуры противника, то в ментальной войне цель - уничтожение его самосознания и исторической памяти.</a:t>
            </a:r>
          </a:p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Причем последствия ментальной войны проявляются </a:t>
            </a:r>
          </a:p>
          <a:p>
            <a:pPr lvl="0"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не сразу, только через поколение, </a:t>
            </a:r>
          </a:p>
          <a:p>
            <a:pPr lvl="0"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когда исправить уже что-либо невозможно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34CA7E1-10DE-4532-7AB4-30AE800F53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80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1EE8D-0799-54BE-34C2-304C8D7F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02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2A28E-0935-FAAA-6C06-A98DF5EE75D2}"/>
              </a:ext>
            </a:extLst>
          </p:cNvPr>
          <p:cNvSpPr txBox="1"/>
          <p:nvPr/>
        </p:nvSpPr>
        <p:spPr>
          <a:xfrm>
            <a:off x="11629015" y="6790125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60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01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46514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552455" y="4321041"/>
            <a:ext cx="4871223" cy="919401"/>
          </a:xfrm>
          <a:prstGeom prst="round2DiagRect">
            <a:avLst/>
          </a:prstGeom>
          <a:solidFill>
            <a:srgbClr val="FFD3A7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ничего более сложного 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неизученного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 Вселенной.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77058-2BAA-42AC-8342-7C0F47903843}"/>
              </a:ext>
            </a:extLst>
          </p:cNvPr>
          <p:cNvSpPr txBox="1"/>
          <p:nvPr/>
        </p:nvSpPr>
        <p:spPr>
          <a:xfrm flipH="1">
            <a:off x="2757659" y="494344"/>
            <a:ext cx="8071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ЕСТЕССТВЕННЫЙ ИНТЕЛЛЕКТ – ГОЛОВНОЙ МОЗГ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AB6D5-BEEF-4082-85B8-C62F3C046C89}"/>
              </a:ext>
            </a:extLst>
          </p:cNvPr>
          <p:cNvSpPr txBox="1"/>
          <p:nvPr/>
        </p:nvSpPr>
        <p:spPr>
          <a:xfrm>
            <a:off x="552456" y="3127515"/>
            <a:ext cx="577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Татьяна Черниговская: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«Мозга человека -  78% воды, 15% жира, а остальное — белки, гидрат калия и соль.»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0CB0B-D94E-4B3A-9D34-D0D2E779D633}"/>
              </a:ext>
            </a:extLst>
          </p:cNvPr>
          <p:cNvSpPr txBox="1"/>
          <p:nvPr/>
        </p:nvSpPr>
        <p:spPr>
          <a:xfrm>
            <a:off x="7346553" y="807408"/>
            <a:ext cx="45390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Нейрон мозга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обнаружен в 1837 году чешским физиологом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Яном Пуркине.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Головной мозг состоит из нейронов. </a:t>
            </a:r>
          </a:p>
          <a:p>
            <a:pPr marL="0" marR="0" lvl="0" indent="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Химизм в нейроне идет постоянно, к нему добавляется импульс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23DBDD1-F893-8096-141D-AC8A0EAF3CF7}"/>
              </a:ext>
            </a:extLst>
          </p:cNvPr>
          <p:cNvGrpSpPr/>
          <p:nvPr/>
        </p:nvGrpSpPr>
        <p:grpSpPr>
          <a:xfrm>
            <a:off x="195662" y="938390"/>
            <a:ext cx="6901169" cy="2308324"/>
            <a:chOff x="562077" y="997566"/>
            <a:chExt cx="6901169" cy="230832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2B0692A-AFB7-48FA-BA30-8CF343978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62077" y="1129823"/>
              <a:ext cx="2120356" cy="18558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B2E3E3-3546-465B-9C7D-316FB7092041}"/>
                </a:ext>
              </a:extLst>
            </p:cNvPr>
            <p:cNvSpPr txBox="1"/>
            <p:nvPr/>
          </p:nvSpPr>
          <p:spPr>
            <a:xfrm>
              <a:off x="2785829" y="997566"/>
              <a:ext cx="467741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Татьяна Владимировна Черниговская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доктор биологических наук, российский учёный в области нейронауки, психолингвистики и теории сознания. 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D72B43C-26E2-40D7-84B2-702378852788}"/>
              </a:ext>
            </a:extLst>
          </p:cNvPr>
          <p:cNvSpPr txBox="1"/>
          <p:nvPr/>
        </p:nvSpPr>
        <p:spPr>
          <a:xfrm>
            <a:off x="2182144" y="5707085"/>
            <a:ext cx="9829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настоящего времени нет понимания того, что такое головной мозг, как он функционирует.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9AAE4F-E91D-051E-4069-A00962E0D3B7}"/>
              </a:ext>
            </a:extLst>
          </p:cNvPr>
          <p:cNvSpPr txBox="1"/>
          <p:nvPr/>
        </p:nvSpPr>
        <p:spPr>
          <a:xfrm>
            <a:off x="6381151" y="4321040"/>
            <a:ext cx="5618991" cy="919401"/>
          </a:xfrm>
          <a:prstGeom prst="round2DiagRect">
            <a:avLst/>
          </a:prstGeom>
          <a:solidFill>
            <a:srgbClr val="FFD3A7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indent="356870"/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Взаимодействие нейронов в головном мозге </a:t>
            </a:r>
            <a:r>
              <a:rPr lang="ru-RU" sz="24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аналоговое и цифровое</a:t>
            </a:r>
            <a:r>
              <a:rPr lang="ru-RU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68CF390-1DE5-E8D3-C79D-907728C30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1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39E4F3-D871-4B17-B8DF-0A0F7152D71D}"/>
              </a:ext>
            </a:extLst>
          </p:cNvPr>
          <p:cNvSpPr/>
          <p:nvPr/>
        </p:nvSpPr>
        <p:spPr>
          <a:xfrm>
            <a:off x="591672" y="154951"/>
            <a:ext cx="1090108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/>
            <a:endParaRPr lang="ru-RU" sz="32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мнение крупнейшего, всемирно известного нейрохирурга академика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Николаевича Коновалова. </a:t>
            </a: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Золотую медаль Герой Труда России под №1 получил Александр Николаевич. </a:t>
            </a: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счету Коновалова 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тысяч операций на мозге</a:t>
            </a:r>
            <a:r>
              <a:rPr lang="ru-RU" sz="32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сложных. В том числе и таких, которые раньше никто и нигде не проводил. </a:t>
            </a:r>
          </a:p>
          <a:p>
            <a:pPr lvl="0" indent="539750" algn="just"/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премии Нейрохирургического Общества Уолтера Э. Дэнди (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лучшим нейрохирургом в мире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200" dirty="0">
              <a:solidFill>
                <a:prstClr val="black"/>
              </a:solidFill>
              <a:latin typeface="Montserrat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83DF45E-AEC6-D163-99FA-D39E9AE152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6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Коновалов о мозге">
            <a:hlinkClick r:id="" action="ppaction://media"/>
            <a:extLst>
              <a:ext uri="{FF2B5EF4-FFF2-40B4-BE49-F238E27FC236}">
                <a16:creationId xmlns:a16="http://schemas.microsoft.com/office/drawing/2014/main" id="{2CAE8EBC-FBE4-4840-9B53-3A3B6AF44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768" y="524160"/>
            <a:ext cx="9563211" cy="5410707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A7B36A-70FB-4399-59E1-49A874C8F0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21359A-8903-4214-8287-7AE2F3CD83FD}"/>
              </a:ext>
            </a:extLst>
          </p:cNvPr>
          <p:cNvSpPr/>
          <p:nvPr/>
        </p:nvSpPr>
        <p:spPr>
          <a:xfrm>
            <a:off x="871333" y="225716"/>
            <a:ext cx="10865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Естественный интеллект по Канту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созерцание, рассудок и  разум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(Книга «Критика чистого разума» 784 стр.)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C0F86F-4B57-40E8-A656-582730DB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69" y="1508194"/>
            <a:ext cx="11126688" cy="299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687977" y="4374536"/>
            <a:ext cx="112099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Познание ограничено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Мы можем познать только то, что доступно нам через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опыт.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Всякое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познание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начинает с опыта, но опыт никогда не дает истинного знания. Кант считал, что одно из основных свойств разума – это оперирование априорными знаниями, т.е. знания, которые безусловно независимы от опыта.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искусственном интеллекте таких знаний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НЕТ.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будет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СИЛЬНЫЙ ИСКУССТВЕННЫЙ ИНТЕЛЛЕКТ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283BCB6-9A07-2086-79D6-1B37977E8D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1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20918" y="125506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физико-математических наук, академик РАН РФ, профессор РАН РФ, директор Института системного программирования РАН РФ.  Научные направления,	анализ и обработка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Big Data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искусственный интеллект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Э. Кант считал, что одно из основных свойств разума – это оперирование априорными знаниями.  А что к априорной знаниям? Это знания, которые безусловно независимы от опыта. Я утверждаю, что знаний безусловно независимых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6F5A2-32DD-486D-BE20-6D993D8F751B}"/>
              </a:ext>
            </a:extLst>
          </p:cNvPr>
          <p:cNvSpPr txBox="1"/>
          <p:nvPr/>
        </p:nvSpPr>
        <p:spPr>
          <a:xfrm>
            <a:off x="507519" y="374994"/>
            <a:ext cx="11265648" cy="434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Аветисян Арутюн Ишханович</a:t>
            </a:r>
          </a:p>
          <a:p>
            <a:pPr marR="0" lvl="0" indent="357188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Института системного программирования РАН РФ,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физико-математических наук, академик РАН РФ, профессор РАН РФ.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Научные направления: анализ и обработка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искусственный интеллект.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 Кант считал, что одно из основных свойств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разума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оперирование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априорными знаниями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А что такое априорные знания? Это знания, которые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безусловно независимы от опыта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D7259-88B5-4DFD-B713-199B876011DE}"/>
              </a:ext>
            </a:extLst>
          </p:cNvPr>
          <p:cNvSpPr txBox="1"/>
          <p:nvPr/>
        </p:nvSpPr>
        <p:spPr>
          <a:xfrm>
            <a:off x="2067000" y="4702048"/>
            <a:ext cx="9632151" cy="1569660"/>
          </a:xfrm>
          <a:prstGeom prst="round1Rect">
            <a:avLst>
              <a:gd name="adj" fmla="val 28318"/>
            </a:avLst>
          </a:prstGeom>
          <a:noFill/>
          <a:ln w="19050">
            <a:solidFill>
              <a:srgbClr val="7030A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noProof="0" dirty="0">
                <a:ln>
                  <a:noFill/>
                </a:ln>
                <a:solidFill>
                  <a:srgbClr val="3146E3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утверждаю, что знаний безусловно независимых от опыта в современном искусственном интеллекте нету от слова «совсем»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3146E3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kern="1200" cap="none" spc="0" normalizeH="0" noProof="0" dirty="0">
              <a:ln>
                <a:noFill/>
              </a:ln>
              <a:solidFill>
                <a:srgbClr val="3146E3"/>
              </a:solidFill>
              <a:uLnTx/>
              <a:uFillTx/>
              <a:latin typeface="Aptos" panose="02110004020202020204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A7753F0-BA52-21BC-FDA9-710529465F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8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Кант_для_слайда">
            <a:hlinkClick r:id="" action="ppaction://media"/>
            <a:extLst>
              <a:ext uri="{FF2B5EF4-FFF2-40B4-BE49-F238E27FC236}">
                <a16:creationId xmlns:a16="http://schemas.microsoft.com/office/drawing/2014/main" id="{04106F0A-8F8E-4AF0-BAA7-263A56AF5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1128" y="895440"/>
            <a:ext cx="8888931" cy="4807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3F064-C760-4FB9-B4F5-B43DEA90A073}"/>
              </a:ext>
            </a:extLst>
          </p:cNvPr>
          <p:cNvSpPr txBox="1"/>
          <p:nvPr/>
        </p:nvSpPr>
        <p:spPr>
          <a:xfrm>
            <a:off x="3917575" y="209257"/>
            <a:ext cx="699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Естественный интеллект 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Канту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AA986-20C5-4797-8205-0310E2B2935D}"/>
              </a:ext>
            </a:extLst>
          </p:cNvPr>
          <p:cNvSpPr txBox="1"/>
          <p:nvPr/>
        </p:nvSpPr>
        <p:spPr>
          <a:xfrm>
            <a:off x="330525" y="2052918"/>
            <a:ext cx="22887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Аветисян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Арутюн Ишханович</a:t>
            </a:r>
          </a:p>
          <a:p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E2CB73B-AC37-D112-83FE-5EA2EA6C39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51" y="5563657"/>
            <a:ext cx="2046082" cy="115099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8E57E-4838-4696-882A-90D01E5C4727}" type="slidenum"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自定义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7"/>
      </a:accent1>
      <a:accent2>
        <a:srgbClr val="1F99A6"/>
      </a:accent2>
      <a:accent3>
        <a:srgbClr val="005697"/>
      </a:accent3>
      <a:accent4>
        <a:srgbClr val="1F99A6"/>
      </a:accent4>
      <a:accent5>
        <a:srgbClr val="005697"/>
      </a:accent5>
      <a:accent6>
        <a:srgbClr val="1F99A6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1086</Words>
  <Application>Microsoft Office PowerPoint</Application>
  <PresentationFormat>Широкоэкранный</PresentationFormat>
  <Paragraphs>318</Paragraphs>
  <Slides>31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Cambria Math</vt:lpstr>
      <vt:lpstr>Montserrat</vt:lpstr>
      <vt:lpstr>Times New Roman</vt:lpstr>
      <vt:lpstr>YS Text</vt:lpstr>
      <vt:lpstr>1_Тема Office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 Chasovskih</dc:creator>
  <cp:lastModifiedBy>Victor Chasovskih</cp:lastModifiedBy>
  <cp:revision>129</cp:revision>
  <dcterms:created xsi:type="dcterms:W3CDTF">2025-03-11T11:06:16Z</dcterms:created>
  <dcterms:modified xsi:type="dcterms:W3CDTF">2025-03-29T12:55:17Z</dcterms:modified>
</cp:coreProperties>
</file>